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5" r:id="rId10"/>
    <p:sldId id="266" r:id="rId11"/>
    <p:sldId id="264" r:id="rId12"/>
    <p:sldId id="268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3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FCCC9-CAB1-4DA5-B820-692B03536FB2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118A1-D961-4BC6-8B33-9A41BB3F2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065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FCCC9-CAB1-4DA5-B820-692B03536FB2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118A1-D961-4BC6-8B33-9A41BB3F2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218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FCCC9-CAB1-4DA5-B820-692B03536FB2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118A1-D961-4BC6-8B33-9A41BB3F2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966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FCCC9-CAB1-4DA5-B820-692B03536FB2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118A1-D961-4BC6-8B33-9A41BB3F2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704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FCCC9-CAB1-4DA5-B820-692B03536FB2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118A1-D961-4BC6-8B33-9A41BB3F2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8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FCCC9-CAB1-4DA5-B820-692B03536FB2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118A1-D961-4BC6-8B33-9A41BB3F2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325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FCCC9-CAB1-4DA5-B820-692B03536FB2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118A1-D961-4BC6-8B33-9A41BB3F2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412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FCCC9-CAB1-4DA5-B820-692B03536FB2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118A1-D961-4BC6-8B33-9A41BB3F2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519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FCCC9-CAB1-4DA5-B820-692B03536FB2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118A1-D961-4BC6-8B33-9A41BB3F2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975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FCCC9-CAB1-4DA5-B820-692B03536FB2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118A1-D961-4BC6-8B33-9A41BB3F2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070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FCCC9-CAB1-4DA5-B820-692B03536FB2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118A1-D961-4BC6-8B33-9A41BB3F2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786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FCCC9-CAB1-4DA5-B820-692B03536FB2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118A1-D961-4BC6-8B33-9A41BB3F2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758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1"/>
            <a:ext cx="7772400" cy="9144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HỦ ĐỀ </a:t>
            </a:r>
            <a:endParaRPr lang="en-US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371600"/>
            <a:ext cx="8305800" cy="25146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MỘT SỐ VẤN ĐỀ CHUNG VỀ MÁY BIẾN ÁP </a:t>
            </a:r>
            <a:endParaRPr lang="en-US" sz="4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2036" y="3124200"/>
            <a:ext cx="48768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095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l"/>
            <a:r>
              <a:rPr lang="en-US" sz="20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II. CẤU TẠO MÁY BIẾN ÁP :</a:t>
            </a:r>
            <a:endParaRPr lang="en-US" sz="2000" b="1" u="sng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534400" cy="5638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Bộ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phận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dẫn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điện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(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Dây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quấn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sơ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cấp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thứ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cấp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).</a:t>
            </a:r>
          </a:p>
          <a:p>
            <a:pPr marL="0" indent="0"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Dây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quấn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máy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biến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áp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thừng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làm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bằng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dây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Đồng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lớp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cách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điện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.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Gồm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2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cuộn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dây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quấn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chính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: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Cuộn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dây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quấn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nối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nguồn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điện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gọi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cuộn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sơ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cấp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;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cuộn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dây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quấn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nối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phụ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tải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gọi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cuộn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thứ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cấp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.</a:t>
            </a:r>
          </a:p>
          <a:p>
            <a:pPr marL="0" indent="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 descr="Bài 46: Máy biến áp một pha - Hoc2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415144"/>
            <a:ext cx="5009515" cy="2981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8447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20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III. NGUYÊN LÝ LÀM VIỆC CỦA </a:t>
            </a:r>
            <a:r>
              <a:rPr lang="en-US" sz="2000" b="1" u="sng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MÁY BIẾN ÁP :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Nguyên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lý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làm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việc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máy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biến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áp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dựa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trên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hiện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tượng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cảm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ứng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điện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từ</a:t>
            </a:r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Khi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nối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dây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cuộn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sơ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cấp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vào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nguồn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điện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xoay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chiều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điện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áp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xuất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hiện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một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sức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điện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động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sẽ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dòng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điện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chạy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cuộn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sơ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cấp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sinh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lõi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thép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từ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thông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biến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thiên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. Do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mạch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từ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khép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kín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từ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thông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móc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vòng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cảm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ứng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sức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điện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động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cuộn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thứ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cấp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điện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áp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2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Cấu tạo, nguyên lý làm việc máy biến áp 1 ph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276600"/>
            <a:ext cx="4648200" cy="3276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9075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20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III. NGUYÊN LÝ LÀM VIỆC CỦA </a:t>
            </a:r>
            <a:r>
              <a:rPr lang="en-US" sz="2000" b="1" u="sng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MÁY BIẾN ÁP :</a:t>
            </a:r>
            <a:endParaRPr lang="en-US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838200"/>
                <a:ext cx="8229600" cy="57150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000" b="1" dirty="0" smtClean="0">
                    <a:latin typeface="Arial" pitchFamily="34" charset="0"/>
                    <a:cs typeface="Arial" pitchFamily="34" charset="0"/>
                  </a:rPr>
                  <a:t>a. </a:t>
                </a:r>
                <a:r>
                  <a:rPr lang="en-US" sz="2000" b="1" dirty="0" err="1" smtClean="0">
                    <a:latin typeface="Arial" pitchFamily="34" charset="0"/>
                    <a:cs typeface="Arial" pitchFamily="34" charset="0"/>
                  </a:rPr>
                  <a:t>Tỉ</a:t>
                </a:r>
                <a:r>
                  <a:rPr lang="en-US" sz="2000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b="1" dirty="0" err="1" smtClean="0">
                    <a:latin typeface="Arial" pitchFamily="34" charset="0"/>
                    <a:cs typeface="Arial" pitchFamily="34" charset="0"/>
                  </a:rPr>
                  <a:t>số</a:t>
                </a:r>
                <a:r>
                  <a:rPr lang="en-US" sz="2000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b="1" dirty="0" err="1" smtClean="0">
                    <a:latin typeface="Arial" pitchFamily="34" charset="0"/>
                    <a:cs typeface="Arial" pitchFamily="34" charset="0"/>
                  </a:rPr>
                  <a:t>biến</a:t>
                </a:r>
                <a:r>
                  <a:rPr lang="en-US" sz="2000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b="1" dirty="0" err="1" smtClean="0">
                    <a:latin typeface="Arial" pitchFamily="34" charset="0"/>
                    <a:cs typeface="Arial" pitchFamily="34" charset="0"/>
                  </a:rPr>
                  <a:t>áp</a:t>
                </a:r>
                <a:r>
                  <a:rPr lang="en-US" sz="2000" b="1" dirty="0" smtClean="0">
                    <a:latin typeface="Arial" pitchFamily="34" charset="0"/>
                    <a:cs typeface="Arial" pitchFamily="34" charset="0"/>
                  </a:rPr>
                  <a:t> ( k) : </a:t>
                </a:r>
              </a:p>
              <a:p>
                <a:pPr marL="0" indent="0">
                  <a:buNone/>
                </a:pP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     k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mtClean="0"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  <a:cs typeface="Arial" pitchFamily="34" charset="0"/>
                          </a:rPr>
                          <m:t>E</m:t>
                        </m:r>
                        <m:r>
                          <a:rPr lang="en-US" b="0" i="0" smtClean="0">
                            <a:latin typeface="Cambria Math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  <a:cs typeface="Arial" pitchFamily="34" charset="0"/>
                          </a:rPr>
                          <m:t>E</m:t>
                        </m:r>
                        <m:r>
                          <a:rPr lang="en-US" b="0" i="0" smtClean="0">
                            <a:latin typeface="Cambria Math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mtClean="0"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  <a:cs typeface="Arial" pitchFamily="34" charset="0"/>
                          </a:rPr>
                          <m:t>U</m:t>
                        </m:r>
                        <m:r>
                          <a:rPr lang="en-US" b="0" i="0" smtClean="0">
                            <a:latin typeface="Cambria Math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  <a:cs typeface="Arial" pitchFamily="34" charset="0"/>
                          </a:rPr>
                          <m:t>U</m:t>
                        </m:r>
                        <m:r>
                          <a:rPr lang="en-US" b="0" i="0" smtClean="0">
                            <a:latin typeface="Cambria Math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mtClean="0"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  <a:cs typeface="Arial" pitchFamily="34" charset="0"/>
                          </a:rPr>
                          <m:t>N</m:t>
                        </m:r>
                        <m:r>
                          <a:rPr lang="en-US" b="0" i="0" smtClean="0">
                            <a:latin typeface="Cambria Math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  <a:cs typeface="Arial" pitchFamily="34" charset="0"/>
                          </a:rPr>
                          <m:t>N</m:t>
                        </m:r>
                        <m:r>
                          <a:rPr lang="en-US" b="0" i="0" smtClean="0">
                            <a:latin typeface="Cambria Math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mtClean="0"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  <a:cs typeface="Arial" pitchFamily="34" charset="0"/>
                          </a:rPr>
                          <m:t>I</m:t>
                        </m:r>
                        <m:r>
                          <a:rPr lang="en-US" b="0" i="0" smtClean="0">
                            <a:latin typeface="Cambria Math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  <a:cs typeface="Arial" pitchFamily="34" charset="0"/>
                          </a:rPr>
                          <m:t>I</m:t>
                        </m:r>
                        <m:r>
                          <a:rPr lang="en-US" b="0" i="0" smtClean="0">
                            <a:latin typeface="Cambria Math"/>
                            <a:cs typeface="Arial" pitchFamily="34" charset="0"/>
                          </a:rPr>
                          <m:t>1</m:t>
                        </m:r>
                      </m:den>
                    </m:f>
                  </m:oMath>
                </a14:m>
                <a:endParaRPr lang="en-US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en-US" sz="20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+ </a:t>
                </a:r>
                <a:r>
                  <a:rPr lang="en-US" sz="2000" dirty="0" err="1" smtClean="0">
                    <a:latin typeface="Arial" pitchFamily="34" charset="0"/>
                    <a:cs typeface="Arial" pitchFamily="34" charset="0"/>
                  </a:rPr>
                  <a:t>Nếu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en-US" sz="20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k &gt; 1   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=&gt;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/>
                        <a:cs typeface="Arial" pitchFamily="34" charset="0"/>
                      </a:rPr>
                      <m:t>  </m:t>
                    </m:r>
                    <m:r>
                      <a:rPr lang="en-US" sz="2000" b="1">
                        <a:latin typeface="Cambria Math"/>
                        <a:cs typeface="Arial" pitchFamily="34" charset="0"/>
                      </a:rPr>
                      <m:t>𝐔𝟏</m:t>
                    </m:r>
                  </m:oMath>
                </a14:m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&gt; </a:t>
                </a:r>
                <a14:m>
                  <m:oMath xmlns:m="http://schemas.openxmlformats.org/officeDocument/2006/math">
                    <m:r>
                      <a:rPr lang="en-US" sz="2000" b="1">
                        <a:latin typeface="Cambria Math"/>
                        <a:cs typeface="Arial" pitchFamily="34" charset="0"/>
                      </a:rPr>
                      <m:t>𝐔𝟐</m:t>
                    </m:r>
                  </m:oMath>
                </a14:m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 =&gt; N</a:t>
                </a:r>
                <a14:m>
                  <m:oMath xmlns:m="http://schemas.openxmlformats.org/officeDocument/2006/math">
                    <m:r>
                      <a:rPr lang="en-US" sz="2000" b="1">
                        <a:latin typeface="Cambria Math"/>
                        <a:cs typeface="Arial" pitchFamily="34" charset="0"/>
                      </a:rPr>
                      <m:t>𝟏</m:t>
                    </m:r>
                  </m:oMath>
                </a14:m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&gt; 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N</a:t>
                </a:r>
                <a14:m>
                  <m:oMath xmlns:m="http://schemas.openxmlformats.org/officeDocument/2006/math">
                    <m:r>
                      <a:rPr lang="en-US" sz="2000" b="1">
                        <a:latin typeface="Cambria Math"/>
                        <a:cs typeface="Arial" pitchFamily="34" charset="0"/>
                      </a:rPr>
                      <m:t>𝟐</m:t>
                    </m:r>
                  </m:oMath>
                </a14:m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=&gt;   </a:t>
                </a:r>
                <a:r>
                  <a:rPr lang="en-US" sz="2000" dirty="0" err="1" smtClean="0">
                    <a:latin typeface="Arial" pitchFamily="34" charset="0"/>
                    <a:cs typeface="Arial" pitchFamily="34" charset="0"/>
                  </a:rPr>
                  <a:t>Máy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 smtClean="0">
                    <a:latin typeface="Arial" pitchFamily="34" charset="0"/>
                    <a:cs typeface="Arial" pitchFamily="34" charset="0"/>
                  </a:rPr>
                  <a:t>giảm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 smtClean="0">
                    <a:latin typeface="Arial" pitchFamily="34" charset="0"/>
                    <a:cs typeface="Arial" pitchFamily="34" charset="0"/>
                  </a:rPr>
                  <a:t>áp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.</a:t>
                </a:r>
              </a:p>
              <a:p>
                <a:pPr marL="0" indent="0">
                  <a:buNone/>
                </a:pPr>
                <a:endParaRPr lang="en-US" sz="20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+ </a:t>
                </a:r>
                <a:r>
                  <a:rPr lang="en-US" sz="2000" dirty="0" err="1">
                    <a:latin typeface="Arial" pitchFamily="34" charset="0"/>
                    <a:cs typeface="Arial" pitchFamily="34" charset="0"/>
                  </a:rPr>
                  <a:t>Nếu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en-US" sz="2000" b="1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k </a:t>
                </a:r>
                <a:r>
                  <a:rPr lang="en-US" sz="20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&lt; </a:t>
                </a:r>
                <a:r>
                  <a:rPr lang="en-US" sz="2000" b="1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1   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=&gt; </a:t>
                </a:r>
                <a14:m>
                  <m:oMath xmlns:m="http://schemas.openxmlformats.org/officeDocument/2006/math">
                    <m:r>
                      <a:rPr lang="en-US" sz="2000">
                        <a:latin typeface="Cambria Math"/>
                        <a:cs typeface="Arial" pitchFamily="34" charset="0"/>
                      </a:rPr>
                      <m:t>  </m:t>
                    </m:r>
                    <m:r>
                      <a:rPr lang="en-US" sz="2000" b="1">
                        <a:latin typeface="Cambria Math"/>
                        <a:cs typeface="Arial" pitchFamily="34" charset="0"/>
                      </a:rPr>
                      <m:t>𝐔𝟏</m:t>
                    </m:r>
                  </m:oMath>
                </a14:m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&lt; </a:t>
                </a:r>
                <a14:m>
                  <m:oMath xmlns:m="http://schemas.openxmlformats.org/officeDocument/2006/math">
                    <m:r>
                      <a:rPr lang="en-US" sz="2000" b="1">
                        <a:latin typeface="Cambria Math"/>
                        <a:cs typeface="Arial" pitchFamily="34" charset="0"/>
                      </a:rPr>
                      <m:t>𝐔𝟐</m:t>
                    </m:r>
                  </m:oMath>
                </a14:m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 =&gt; N</a:t>
                </a:r>
                <a14:m>
                  <m:oMath xmlns:m="http://schemas.openxmlformats.org/officeDocument/2006/math">
                    <m:r>
                      <a:rPr lang="en-US" sz="2000" b="1">
                        <a:latin typeface="Cambria Math"/>
                        <a:cs typeface="Arial" pitchFamily="34" charset="0"/>
                      </a:rPr>
                      <m:t>𝟏</m:t>
                    </m:r>
                  </m:oMath>
                </a14:m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&lt; 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N</a:t>
                </a:r>
                <a14:m>
                  <m:oMath xmlns:m="http://schemas.openxmlformats.org/officeDocument/2006/math">
                    <m:r>
                      <a:rPr lang="en-US" sz="2000" b="1">
                        <a:latin typeface="Cambria Math"/>
                        <a:cs typeface="Arial" pitchFamily="34" charset="0"/>
                      </a:rPr>
                      <m:t>𝟐</m:t>
                    </m:r>
                  </m:oMath>
                </a14:m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=&gt;   </a:t>
                </a:r>
                <a:r>
                  <a:rPr lang="en-US" sz="2000" dirty="0" err="1">
                    <a:latin typeface="Arial" pitchFamily="34" charset="0"/>
                    <a:cs typeface="Arial" pitchFamily="34" charset="0"/>
                  </a:rPr>
                  <a:t>Máy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 smtClean="0">
                    <a:latin typeface="Arial" pitchFamily="34" charset="0"/>
                    <a:cs typeface="Arial" pitchFamily="34" charset="0"/>
                  </a:rPr>
                  <a:t>tăng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>
                    <a:latin typeface="Arial" pitchFamily="34" charset="0"/>
                    <a:cs typeface="Arial" pitchFamily="34" charset="0"/>
                  </a:rPr>
                  <a:t>áp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.</a:t>
                </a:r>
              </a:p>
              <a:p>
                <a:pPr marL="0" indent="0">
                  <a:buNone/>
                </a:pPr>
                <a:endParaRPr lang="en-US" sz="20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en-US" sz="2000" dirty="0" err="1" smtClean="0">
                    <a:latin typeface="Arial" pitchFamily="34" charset="0"/>
                    <a:cs typeface="Arial" pitchFamily="34" charset="0"/>
                  </a:rPr>
                  <a:t>Nếu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>
                    <a:latin typeface="Arial" pitchFamily="34" charset="0"/>
                    <a:cs typeface="Arial" pitchFamily="34" charset="0"/>
                  </a:rPr>
                  <a:t>bỏ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qua </a:t>
                </a:r>
                <a:r>
                  <a:rPr lang="en-US" sz="2000" dirty="0" err="1">
                    <a:latin typeface="Arial" pitchFamily="34" charset="0"/>
                    <a:cs typeface="Arial" pitchFamily="34" charset="0"/>
                  </a:rPr>
                  <a:t>tổn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>
                    <a:latin typeface="Arial" pitchFamily="34" charset="0"/>
                    <a:cs typeface="Arial" pitchFamily="34" charset="0"/>
                  </a:rPr>
                  <a:t>thất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>
                    <a:latin typeface="Arial" pitchFamily="34" charset="0"/>
                    <a:cs typeface="Arial" pitchFamily="34" charset="0"/>
                  </a:rPr>
                  <a:t>điện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>
                    <a:latin typeface="Arial" pitchFamily="34" charset="0"/>
                    <a:cs typeface="Arial" pitchFamily="34" charset="0"/>
                  </a:rPr>
                  <a:t>áp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>
                    <a:latin typeface="Arial" pitchFamily="34" charset="0"/>
                    <a:cs typeface="Arial" pitchFamily="34" charset="0"/>
                  </a:rPr>
                  <a:t>thì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ta </a:t>
                </a:r>
                <a:r>
                  <a:rPr lang="en-US" sz="2000" dirty="0" err="1">
                    <a:latin typeface="Arial" pitchFamily="34" charset="0"/>
                    <a:cs typeface="Arial" pitchFamily="34" charset="0"/>
                  </a:rPr>
                  <a:t>có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>
                    <a:latin typeface="Arial" pitchFamily="34" charset="0"/>
                    <a:cs typeface="Arial" pitchFamily="34" charset="0"/>
                  </a:rPr>
                  <a:t>công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>
                    <a:latin typeface="Arial" pitchFamily="34" charset="0"/>
                    <a:cs typeface="Arial" pitchFamily="34" charset="0"/>
                  </a:rPr>
                  <a:t>thức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     N</a:t>
                </a:r>
                <a:r>
                  <a:rPr lang="en-US" sz="2000" baseline="-25000" dirty="0" smtClean="0"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= n U</a:t>
                </a:r>
                <a:r>
                  <a:rPr lang="en-US" sz="2000" baseline="-25000" dirty="0" smtClean="0"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		</a:t>
                </a:r>
                <a:r>
                  <a:rPr lang="en-US" sz="2000" dirty="0" err="1" smtClean="0">
                    <a:latin typeface="Arial" pitchFamily="34" charset="0"/>
                    <a:cs typeface="Arial" pitchFamily="34" charset="0"/>
                  </a:rPr>
                  <a:t>với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:N</a:t>
                </a:r>
                <a:r>
                  <a:rPr lang="en-US" sz="2000" baseline="-25000" dirty="0" smtClean="0"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, N</a:t>
                </a:r>
                <a:r>
                  <a:rPr lang="en-US" sz="2000" baseline="-25000" dirty="0" smtClean="0"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 smtClean="0">
                    <a:latin typeface="Arial" pitchFamily="34" charset="0"/>
                    <a:cs typeface="Arial" pitchFamily="34" charset="0"/>
                  </a:rPr>
                  <a:t>là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 smtClean="0">
                    <a:latin typeface="Arial" pitchFamily="34" charset="0"/>
                    <a:cs typeface="Arial" pitchFamily="34" charset="0"/>
                  </a:rPr>
                  <a:t>số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 smtClean="0">
                    <a:latin typeface="Arial" pitchFamily="34" charset="0"/>
                    <a:cs typeface="Arial" pitchFamily="34" charset="0"/>
                  </a:rPr>
                  <a:t>vòng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 smtClean="0">
                    <a:latin typeface="Arial" pitchFamily="34" charset="0"/>
                    <a:cs typeface="Arial" pitchFamily="34" charset="0"/>
                  </a:rPr>
                  <a:t>dây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 smtClean="0">
                    <a:latin typeface="Arial" pitchFamily="34" charset="0"/>
                    <a:cs typeface="Arial" pitchFamily="34" charset="0"/>
                  </a:rPr>
                  <a:t>quấn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( </a:t>
                </a:r>
                <a:r>
                  <a:rPr lang="en-US" sz="2000" dirty="0" err="1" smtClean="0">
                    <a:latin typeface="Arial" pitchFamily="34" charset="0"/>
                    <a:cs typeface="Arial" pitchFamily="34" charset="0"/>
                  </a:rPr>
                  <a:t>vòng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), </a:t>
                </a:r>
                <a:endParaRPr lang="en-US" sz="20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      N</a:t>
                </a:r>
                <a:r>
                  <a:rPr lang="en-US" sz="2000" baseline="-25000" dirty="0" smtClean="0"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= n 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U</a:t>
                </a:r>
                <a:r>
                  <a:rPr lang="en-US" sz="2000" baseline="-25000" dirty="0" smtClean="0">
                    <a:latin typeface="Arial" pitchFamily="34" charset="0"/>
                    <a:cs typeface="Arial" pitchFamily="34" charset="0"/>
                  </a:rPr>
                  <a:t>2                                         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n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>
                    <a:latin typeface="Arial" pitchFamily="34" charset="0"/>
                    <a:cs typeface="Arial" pitchFamily="34" charset="0"/>
                  </a:rPr>
                  <a:t>là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>
                    <a:latin typeface="Arial" pitchFamily="34" charset="0"/>
                    <a:cs typeface="Arial" pitchFamily="34" charset="0"/>
                  </a:rPr>
                  <a:t>số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>
                    <a:latin typeface="Arial" pitchFamily="34" charset="0"/>
                    <a:cs typeface="Arial" pitchFamily="34" charset="0"/>
                  </a:rPr>
                  <a:t>vòng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/ </a:t>
                </a:r>
                <a:r>
                  <a:rPr lang="en-US" sz="2000" dirty="0" err="1" smtClean="0">
                    <a:latin typeface="Arial" pitchFamily="34" charset="0"/>
                    <a:cs typeface="Arial" pitchFamily="34" charset="0"/>
                  </a:rPr>
                  <a:t>vôn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( </a:t>
                </a:r>
                <a:r>
                  <a:rPr lang="en-US" sz="2000" dirty="0" err="1" smtClean="0">
                    <a:latin typeface="Arial" pitchFamily="34" charset="0"/>
                    <a:cs typeface="Arial" pitchFamily="34" charset="0"/>
                  </a:rPr>
                  <a:t>vòng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/ V),   </a:t>
                </a:r>
                <a:r>
                  <a:rPr lang="en-US" sz="2000" baseline="-25000" dirty="0" smtClean="0">
                    <a:latin typeface="Arial" pitchFamily="34" charset="0"/>
                    <a:cs typeface="Arial" pitchFamily="34" charset="0"/>
                  </a:rPr>
                  <a:t>                 </a:t>
                </a:r>
                <a:endParaRPr lang="en-US" sz="20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en-US" sz="2000" dirty="0" err="1" smtClean="0">
                    <a:latin typeface="Arial" pitchFamily="34" charset="0"/>
                    <a:cs typeface="Arial" pitchFamily="34" charset="0"/>
                  </a:rPr>
                  <a:t>Nếu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 smtClean="0">
                    <a:latin typeface="Arial" pitchFamily="34" charset="0"/>
                    <a:cs typeface="Arial" pitchFamily="34" charset="0"/>
                  </a:rPr>
                  <a:t>có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 smtClean="0">
                    <a:latin typeface="Arial" pitchFamily="34" charset="0"/>
                    <a:cs typeface="Arial" pitchFamily="34" charset="0"/>
                  </a:rPr>
                  <a:t>tổn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 smtClean="0">
                    <a:latin typeface="Arial" pitchFamily="34" charset="0"/>
                    <a:cs typeface="Arial" pitchFamily="34" charset="0"/>
                  </a:rPr>
                  <a:t>thất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 smtClean="0">
                    <a:latin typeface="Arial" pitchFamily="34" charset="0"/>
                    <a:cs typeface="Arial" pitchFamily="34" charset="0"/>
                  </a:rPr>
                  <a:t>điện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 smtClean="0">
                    <a:latin typeface="Arial" pitchFamily="34" charset="0"/>
                    <a:cs typeface="Arial" pitchFamily="34" charset="0"/>
                  </a:rPr>
                  <a:t>áp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 smtClean="0">
                    <a:latin typeface="Arial" pitchFamily="34" charset="0"/>
                    <a:cs typeface="Arial" pitchFamily="34" charset="0"/>
                  </a:rPr>
                  <a:t>thì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ta </a:t>
                </a:r>
                <a:r>
                  <a:rPr lang="en-US" sz="2000" dirty="0" err="1" smtClean="0">
                    <a:latin typeface="Arial" pitchFamily="34" charset="0"/>
                    <a:cs typeface="Arial" pitchFamily="34" charset="0"/>
                  </a:rPr>
                  <a:t>có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 smtClean="0">
                    <a:latin typeface="Arial" pitchFamily="34" charset="0"/>
                    <a:cs typeface="Arial" pitchFamily="34" charset="0"/>
                  </a:rPr>
                  <a:t>công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 smtClean="0">
                    <a:latin typeface="Arial" pitchFamily="34" charset="0"/>
                    <a:cs typeface="Arial" pitchFamily="34" charset="0"/>
                  </a:rPr>
                  <a:t>thức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: </a:t>
                </a:r>
              </a:p>
              <a:p>
                <a:pPr marL="0" indent="0">
                  <a:buNone/>
                </a:pP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     N</a:t>
                </a:r>
                <a:r>
                  <a:rPr lang="en-US" sz="2000" baseline="-25000" dirty="0" smtClean="0"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= n 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U</a:t>
                </a:r>
                <a:r>
                  <a:rPr lang="en-US" sz="2000" baseline="-25000" dirty="0" smtClean="0">
                    <a:latin typeface="Arial" pitchFamily="34" charset="0"/>
                    <a:cs typeface="Arial" pitchFamily="34" charset="0"/>
                  </a:rPr>
                  <a:t>1</a:t>
                </a:r>
              </a:p>
              <a:p>
                <a:pPr marL="0" indent="0">
                  <a:buNone/>
                </a:pP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     N</a:t>
                </a:r>
                <a:r>
                  <a:rPr lang="en-US" sz="2000" baseline="-25000" dirty="0" smtClean="0"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= n 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( U</a:t>
                </a:r>
                <a:r>
                  <a:rPr lang="en-US" sz="2000" baseline="-25000" dirty="0" smtClean="0">
                    <a:latin typeface="Arial" pitchFamily="34" charset="0"/>
                    <a:cs typeface="Arial" pitchFamily="34" charset="0"/>
                  </a:rPr>
                  <a:t>2 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+ ∆%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U</a:t>
                </a:r>
                <a:r>
                  <a:rPr lang="en-US" sz="2000" baseline="-25000" dirty="0" smtClean="0"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)</a:t>
                </a:r>
                <a:endParaRPr lang="en-US" sz="20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838200"/>
                <a:ext cx="8229600" cy="5715000"/>
              </a:xfrm>
              <a:blipFill rotWithShape="1">
                <a:blip r:embed="rId2"/>
                <a:stretch>
                  <a:fillRect l="-1852" t="-427" b="-196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377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8229600" cy="944562"/>
              </a:xfrm>
            </p:spPr>
            <p:txBody>
              <a:bodyPr>
                <a:normAutofit/>
              </a:bodyPr>
              <a:lstStyle/>
              <a:p>
                <a:pPr algn="l"/>
                <a:r>
                  <a:rPr lang="en-US" sz="2400" b="1" dirty="0" err="1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Bài</a:t>
                </a:r>
                <a:r>
                  <a:rPr lang="en-US" sz="24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b="1" dirty="0" err="1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tập</a:t>
                </a:r>
                <a:r>
                  <a:rPr lang="en-US" sz="24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:          </a:t>
                </a: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k </a:t>
                </a:r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  <a:cs typeface="Arial" pitchFamily="34" charset="0"/>
                          </a:rPr>
                          <m:t>E</m:t>
                        </m:r>
                        <m:r>
                          <a:rPr lang="en-US" sz="2400">
                            <a:latin typeface="Cambria Math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  <a:cs typeface="Arial" pitchFamily="34" charset="0"/>
                          </a:rPr>
                          <m:t>E</m:t>
                        </m:r>
                        <m:r>
                          <a:rPr lang="en-US" sz="2400">
                            <a:latin typeface="Cambria Math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  <a:cs typeface="Arial" pitchFamily="34" charset="0"/>
                          </a:rPr>
                          <m:t>U</m:t>
                        </m:r>
                        <m:r>
                          <a:rPr lang="en-US" sz="2400">
                            <a:latin typeface="Cambria Math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  <a:cs typeface="Arial" pitchFamily="34" charset="0"/>
                          </a:rPr>
                          <m:t>U</m:t>
                        </m:r>
                        <m:r>
                          <a:rPr lang="en-US" sz="2400">
                            <a:latin typeface="Cambria Math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  <a:cs typeface="Arial" pitchFamily="34" charset="0"/>
                          </a:rPr>
                          <m:t>N</m:t>
                        </m:r>
                        <m:r>
                          <a:rPr lang="en-US" sz="2400">
                            <a:latin typeface="Cambria Math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  <a:cs typeface="Arial" pitchFamily="34" charset="0"/>
                          </a:rPr>
                          <m:t>N</m:t>
                        </m:r>
                        <m:r>
                          <a:rPr lang="en-US" sz="2400">
                            <a:latin typeface="Cambria Math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  <a:cs typeface="Arial" pitchFamily="34" charset="0"/>
                          </a:rPr>
                          <m:t>I</m:t>
                        </m:r>
                        <m:r>
                          <a:rPr lang="en-US" sz="2400">
                            <a:latin typeface="Cambria Math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  <a:cs typeface="Arial" pitchFamily="34" charset="0"/>
                          </a:rPr>
                          <m:t>I</m:t>
                        </m:r>
                        <m:r>
                          <a:rPr lang="en-US" sz="2400">
                            <a:latin typeface="Cambria Math"/>
                            <a:cs typeface="Arial" pitchFamily="34" charset="0"/>
                          </a:rPr>
                          <m:t>1</m:t>
                        </m:r>
                      </m:den>
                    </m:f>
                  </m:oMath>
                </a14:m>
                <a:endParaRPr lang="en-US" sz="2400" b="1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8229600" cy="944562"/>
              </a:xfrm>
              <a:blipFill rotWithShape="1">
                <a:blip r:embed="rId2"/>
                <a:stretch>
                  <a:fillRect l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371600"/>
                <a:ext cx="9067800" cy="52578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Bài 1. </a:t>
                </a:r>
                <a:r>
                  <a:rPr lang="en-US" sz="2000" dirty="0" err="1">
                    <a:latin typeface="Arial" pitchFamily="34" charset="0"/>
                    <a:cs typeface="Arial" pitchFamily="34" charset="0"/>
                  </a:rPr>
                  <a:t>Một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>
                    <a:latin typeface="Arial" pitchFamily="34" charset="0"/>
                    <a:cs typeface="Arial" pitchFamily="34" charset="0"/>
                  </a:rPr>
                  <a:t>máy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>
                    <a:latin typeface="Arial" pitchFamily="34" charset="0"/>
                    <a:cs typeface="Arial" pitchFamily="34" charset="0"/>
                  </a:rPr>
                  <a:t>biến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>
                    <a:latin typeface="Arial" pitchFamily="34" charset="0"/>
                    <a:cs typeface="Arial" pitchFamily="34" charset="0"/>
                  </a:rPr>
                  <a:t>áp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>
                    <a:latin typeface="Arial" pitchFamily="34" charset="0"/>
                    <a:cs typeface="Arial" pitchFamily="34" charset="0"/>
                  </a:rPr>
                  <a:t>có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N</a:t>
                </a:r>
                <a:r>
                  <a:rPr lang="en-US" sz="2000" baseline="-25000" dirty="0"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= 1600 </a:t>
                </a:r>
                <a:r>
                  <a:rPr lang="en-US" sz="2000" dirty="0" err="1">
                    <a:latin typeface="Arial" pitchFamily="34" charset="0"/>
                    <a:cs typeface="Arial" pitchFamily="34" charset="0"/>
                  </a:rPr>
                  <a:t>vòng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, N</a:t>
                </a:r>
                <a:r>
                  <a:rPr lang="en-US" sz="2000" baseline="-25000" dirty="0"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= 800 </a:t>
                </a:r>
                <a:r>
                  <a:rPr lang="en-US" sz="2000" dirty="0" err="1">
                    <a:latin typeface="Arial" pitchFamily="34" charset="0"/>
                    <a:cs typeface="Arial" pitchFamily="34" charset="0"/>
                  </a:rPr>
                  <a:t>vòng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, U</a:t>
                </a:r>
                <a:r>
                  <a:rPr lang="en-US" sz="2000" baseline="-25000" dirty="0"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= 110V. </a:t>
                </a:r>
                <a:r>
                  <a:rPr lang="en-US" sz="2000" dirty="0" err="1" smtClean="0">
                    <a:latin typeface="Arial" pitchFamily="34" charset="0"/>
                    <a:cs typeface="Arial" pitchFamily="34" charset="0"/>
                  </a:rPr>
                  <a:t>Tính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 U</a:t>
                </a:r>
                <a:r>
                  <a:rPr lang="en-US" sz="2000" baseline="-25000" dirty="0" smtClean="0">
                    <a:latin typeface="Arial" pitchFamily="34" charset="0"/>
                    <a:cs typeface="Arial" pitchFamily="34" charset="0"/>
                  </a:rPr>
                  <a:t>1</a:t>
                </a:r>
                <a:endParaRPr lang="en-US" sz="20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  <a:cs typeface="Arial" pitchFamily="34" charset="0"/>
                          </a:rPr>
                          <m:t>U</m:t>
                        </m:r>
                        <m:r>
                          <a:rPr lang="en-US" sz="2400">
                            <a:latin typeface="Cambria Math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  <a:cs typeface="Arial" pitchFamily="34" charset="0"/>
                          </a:rPr>
                          <m:t>U</m:t>
                        </m:r>
                        <m:r>
                          <a:rPr lang="en-US" sz="2400">
                            <a:latin typeface="Cambria Math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  <a:cs typeface="Arial" pitchFamily="34" charset="0"/>
                          </a:rPr>
                          <m:t>N</m:t>
                        </m:r>
                        <m:r>
                          <a:rPr lang="en-US" sz="2400">
                            <a:latin typeface="Cambria Math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  <a:cs typeface="Arial" pitchFamily="34" charset="0"/>
                          </a:rPr>
                          <m:t>N</m:t>
                        </m:r>
                        <m:r>
                          <a:rPr lang="en-US" sz="2400">
                            <a:latin typeface="Cambria Math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   =&gt;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/>
                        <a:cs typeface="Arial" pitchFamily="34" charset="0"/>
                      </a:rPr>
                      <m:t>     </m:t>
                    </m:r>
                    <m:r>
                      <m:rPr>
                        <m:sty m:val="p"/>
                      </m:rPr>
                      <a:rPr lang="en-US" sz="2000">
                        <a:latin typeface="Arail"/>
                        <a:cs typeface="Arial" pitchFamily="34" charset="0"/>
                      </a:rPr>
                      <m:t>U</m:t>
                    </m:r>
                    <m:r>
                      <a:rPr lang="en-US" sz="2000">
                        <a:latin typeface="Arail"/>
                        <a:cs typeface="Arial" pitchFamily="34" charset="0"/>
                      </a:rPr>
                      <m:t>1</m:t>
                    </m:r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  <a:cs typeface="Arial" pitchFamily="34" charset="0"/>
                          </a:rPr>
                          <m:t>N</m:t>
                        </m:r>
                        <m:r>
                          <a:rPr lang="en-US" sz="2400">
                            <a:latin typeface="Cambria Math"/>
                            <a:cs typeface="Arial" pitchFamily="34" charset="0"/>
                          </a:rPr>
                          <m:t>1.</m:t>
                        </m:r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  <a:cs typeface="Arial" pitchFamily="34" charset="0"/>
                          </a:rPr>
                          <m:t>U</m:t>
                        </m:r>
                        <m:r>
                          <a:rPr lang="en-US" sz="2400">
                            <a:latin typeface="Cambria Math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  <a:cs typeface="Arial" pitchFamily="34" charset="0"/>
                          </a:rPr>
                          <m:t>N</m:t>
                        </m:r>
                        <m:r>
                          <a:rPr lang="en-US" sz="2400">
                            <a:latin typeface="Cambria Math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400" b="0" i="0" smtClean="0">
                            <a:latin typeface="Cambria Math"/>
                            <a:cs typeface="Arial" pitchFamily="34" charset="0"/>
                          </a:rPr>
                          <m:t>1600 . 110</m:t>
                        </m:r>
                      </m:num>
                      <m:den>
                        <m:r>
                          <a:rPr lang="en-US" sz="2400" b="0" i="0" smtClean="0">
                            <a:latin typeface="Cambria Math"/>
                            <a:cs typeface="Arial" pitchFamily="34" charset="0"/>
                          </a:rPr>
                          <m:t>800</m:t>
                        </m:r>
                      </m:den>
                    </m:f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  = 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220 v</a:t>
                </a:r>
              </a:p>
              <a:p>
                <a:pPr marL="0" indent="0">
                  <a:buNone/>
                </a:pPr>
                <a:endParaRPr lang="en-US" sz="20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en-US" sz="2000" dirty="0" err="1" smtClean="0">
                    <a:latin typeface="Arial" pitchFamily="34" charset="0"/>
                    <a:cs typeface="Arial" pitchFamily="34" charset="0"/>
                  </a:rPr>
                  <a:t>Bài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2 .</a:t>
                </a:r>
                <a:r>
                  <a:rPr lang="en-US" sz="2000" b="1" dirty="0"/>
                  <a:t> </a:t>
                </a:r>
                <a:r>
                  <a:rPr lang="en-US" sz="2000" dirty="0" err="1">
                    <a:latin typeface="Arial" pitchFamily="34" charset="0"/>
                    <a:cs typeface="Arial" pitchFamily="34" charset="0"/>
                  </a:rPr>
                  <a:t>Một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>
                    <a:latin typeface="Arial" pitchFamily="34" charset="0"/>
                    <a:cs typeface="Arial" pitchFamily="34" charset="0"/>
                  </a:rPr>
                  <a:t>máy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>
                    <a:latin typeface="Arial" pitchFamily="34" charset="0"/>
                    <a:cs typeface="Arial" pitchFamily="34" charset="0"/>
                  </a:rPr>
                  <a:t>biến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>
                    <a:latin typeface="Arial" pitchFamily="34" charset="0"/>
                    <a:cs typeface="Arial" pitchFamily="34" charset="0"/>
                  </a:rPr>
                  <a:t>áp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>
                    <a:latin typeface="Arial" pitchFamily="34" charset="0"/>
                    <a:cs typeface="Arial" pitchFamily="34" charset="0"/>
                  </a:rPr>
                  <a:t>có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U</a:t>
                </a:r>
                <a:r>
                  <a:rPr lang="en-US" sz="2000" baseline="-25000" dirty="0"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= 300V, U</a:t>
                </a:r>
                <a:r>
                  <a:rPr lang="en-US" sz="2000" baseline="-25000" dirty="0"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= 150V, N</a:t>
                </a:r>
                <a:r>
                  <a:rPr lang="en-US" sz="2000" baseline="-25000" dirty="0"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= 500vòng. </a:t>
                </a:r>
                <a:r>
                  <a:rPr lang="en-US" sz="2000" dirty="0" err="1">
                    <a:latin typeface="Arial" pitchFamily="34" charset="0"/>
                    <a:cs typeface="Arial" pitchFamily="34" charset="0"/>
                  </a:rPr>
                  <a:t>Tính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N</a:t>
                </a:r>
                <a:r>
                  <a:rPr lang="en-US" sz="2000" baseline="-25000" dirty="0"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?</a:t>
                </a:r>
              </a:p>
              <a:p>
                <a:pPr marL="0" indent="0">
                  <a:buNone/>
                </a:pPr>
                <a:endParaRPr lang="en-US" sz="20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  <a:cs typeface="Arial" pitchFamily="34" charset="0"/>
                          </a:rPr>
                          <m:t>U</m:t>
                        </m:r>
                        <m:r>
                          <a:rPr lang="en-US" sz="2400">
                            <a:latin typeface="Cambria Math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  <a:cs typeface="Arial" pitchFamily="34" charset="0"/>
                          </a:rPr>
                          <m:t>U</m:t>
                        </m:r>
                        <m:r>
                          <a:rPr lang="en-US" sz="2400">
                            <a:latin typeface="Cambria Math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  <a:cs typeface="Arial" pitchFamily="34" charset="0"/>
                          </a:rPr>
                          <m:t>N</m:t>
                        </m:r>
                        <m:r>
                          <a:rPr lang="en-US" sz="2400">
                            <a:latin typeface="Cambria Math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  <a:cs typeface="Arial" pitchFamily="34" charset="0"/>
                          </a:rPr>
                          <m:t>N</m:t>
                        </m:r>
                        <m:r>
                          <a:rPr lang="en-US" sz="2400">
                            <a:latin typeface="Cambria Math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  =&gt;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dirty="0">
                        <a:latin typeface="Cambria Math"/>
                        <a:cs typeface="Arial" pitchFamily="34" charset="0"/>
                      </a:rPr>
                      <m:t>N</m:t>
                    </m:r>
                    <m:r>
                      <a:rPr lang="en-US" sz="2000">
                        <a:latin typeface="Cambria Math"/>
                        <a:cs typeface="Arial" pitchFamily="34" charset="0"/>
                      </a:rPr>
                      <m:t>1</m:t>
                    </m:r>
                  </m:oMath>
                </a14:m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cs typeface="Arial" pitchFamily="34" charset="0"/>
                          </a:rPr>
                          <m:t>U</m:t>
                        </m:r>
                        <m:r>
                          <a:rPr lang="en-US" sz="2400">
                            <a:latin typeface="Cambria Math"/>
                            <a:cs typeface="Arial" pitchFamily="34" charset="0"/>
                          </a:rPr>
                          <m:t>1.</m:t>
                        </m:r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cs typeface="Arial" pitchFamily="34" charset="0"/>
                          </a:rPr>
                          <m:t>N</m:t>
                        </m:r>
                        <m:r>
                          <a:rPr lang="en-US" sz="2400">
                            <a:latin typeface="Cambria Math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cs typeface="Arial" pitchFamily="34" charset="0"/>
                          </a:rPr>
                          <m:t>U</m:t>
                        </m:r>
                        <m:r>
                          <a:rPr lang="en-US" sz="2400">
                            <a:latin typeface="Cambria Math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400" b="0" i="0" smtClean="0">
                            <a:latin typeface="Cambria Math"/>
                            <a:cs typeface="Arial" pitchFamily="34" charset="0"/>
                          </a:rPr>
                          <m:t>300</m:t>
                        </m:r>
                        <m:r>
                          <a:rPr lang="en-US" sz="2400">
                            <a:latin typeface="Cambria Math"/>
                            <a:cs typeface="Arial" pitchFamily="34" charset="0"/>
                          </a:rPr>
                          <m:t> . </m:t>
                        </m:r>
                        <m:r>
                          <a:rPr lang="en-US" sz="2400" b="0" i="1" smtClean="0">
                            <a:latin typeface="Cambria Math"/>
                            <a:cs typeface="Arial" pitchFamily="34" charset="0"/>
                          </a:rPr>
                          <m:t>500</m:t>
                        </m:r>
                      </m:num>
                      <m:den>
                        <m:r>
                          <a:rPr lang="en-US" sz="2400" b="0" i="0" smtClean="0">
                            <a:latin typeface="Cambria Math"/>
                            <a:cs typeface="Arial" pitchFamily="34" charset="0"/>
                          </a:rPr>
                          <m:t>150</m:t>
                        </m:r>
                      </m:den>
                    </m:f>
                  </m:oMath>
                </a14:m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 = 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1000 </a:t>
                </a:r>
                <a:r>
                  <a:rPr lang="en-US" sz="2000" dirty="0" err="1" smtClean="0">
                    <a:latin typeface="Arial" pitchFamily="34" charset="0"/>
                    <a:cs typeface="Arial" pitchFamily="34" charset="0"/>
                  </a:rPr>
                  <a:t>vòng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/v</a:t>
                </a:r>
              </a:p>
              <a:p>
                <a:pPr marL="0" indent="0">
                  <a:buNone/>
                </a:pPr>
                <a:endParaRPr lang="en-US" sz="20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en-US" sz="2000" dirty="0" err="1" smtClean="0">
                    <a:latin typeface="Arial" pitchFamily="34" charset="0"/>
                    <a:cs typeface="Arial" pitchFamily="34" charset="0"/>
                  </a:rPr>
                  <a:t>Bài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3. </a:t>
                </a:r>
                <a:r>
                  <a:rPr lang="en-US" sz="2000" dirty="0" err="1">
                    <a:latin typeface="Arial" pitchFamily="34" charset="0"/>
                    <a:cs typeface="Arial" pitchFamily="34" charset="0"/>
                  </a:rPr>
                  <a:t>Máy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>
                    <a:latin typeface="Arial" pitchFamily="34" charset="0"/>
                    <a:cs typeface="Arial" pitchFamily="34" charset="0"/>
                  </a:rPr>
                  <a:t>tăng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>
                    <a:latin typeface="Arial" pitchFamily="34" charset="0"/>
                    <a:cs typeface="Arial" pitchFamily="34" charset="0"/>
                  </a:rPr>
                  <a:t>thế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>
                    <a:latin typeface="Arial" pitchFamily="34" charset="0"/>
                    <a:cs typeface="Arial" pitchFamily="34" charset="0"/>
                  </a:rPr>
                  <a:t>điện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>
                    <a:latin typeface="Arial" pitchFamily="34" charset="0"/>
                    <a:cs typeface="Arial" pitchFamily="34" charset="0"/>
                  </a:rPr>
                  <a:t>áp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110 V </a:t>
                </a:r>
                <a:r>
                  <a:rPr lang="en-US" sz="2000" dirty="0" err="1">
                    <a:latin typeface="Arial" pitchFamily="34" charset="0"/>
                    <a:cs typeface="Arial" pitchFamily="34" charset="0"/>
                  </a:rPr>
                  <a:t>thành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380 V .</a:t>
                </a:r>
                <a:r>
                  <a:rPr lang="en-US" sz="2000" dirty="0" err="1">
                    <a:latin typeface="Arial" pitchFamily="34" charset="0"/>
                    <a:cs typeface="Arial" pitchFamily="34" charset="0"/>
                  </a:rPr>
                  <a:t>Cuộn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>
                    <a:latin typeface="Arial" pitchFamily="34" charset="0"/>
                    <a:cs typeface="Arial" pitchFamily="34" charset="0"/>
                  </a:rPr>
                  <a:t>sơ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>
                    <a:latin typeface="Arial" pitchFamily="34" charset="0"/>
                    <a:cs typeface="Arial" pitchFamily="34" charset="0"/>
                  </a:rPr>
                  <a:t>cấp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>
                    <a:latin typeface="Arial" pitchFamily="34" charset="0"/>
                    <a:cs typeface="Arial" pitchFamily="34" charset="0"/>
                  </a:rPr>
                  <a:t>có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550 </a:t>
                </a:r>
                <a:r>
                  <a:rPr lang="en-US" sz="2000" dirty="0" err="1">
                    <a:latin typeface="Arial" pitchFamily="34" charset="0"/>
                    <a:cs typeface="Arial" pitchFamily="34" charset="0"/>
                  </a:rPr>
                  <a:t>vòng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>
                    <a:latin typeface="Arial" pitchFamily="34" charset="0"/>
                    <a:cs typeface="Arial" pitchFamily="34" charset="0"/>
                  </a:rPr>
                  <a:t>thì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>
                    <a:latin typeface="Arial" pitchFamily="34" charset="0"/>
                    <a:cs typeface="Arial" pitchFamily="34" charset="0"/>
                  </a:rPr>
                  <a:t>cuộn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>
                    <a:latin typeface="Arial" pitchFamily="34" charset="0"/>
                    <a:cs typeface="Arial" pitchFamily="34" charset="0"/>
                  </a:rPr>
                  <a:t>thứ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>
                    <a:latin typeface="Arial" pitchFamily="34" charset="0"/>
                    <a:cs typeface="Arial" pitchFamily="34" charset="0"/>
                  </a:rPr>
                  <a:t>cấp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err="1">
                    <a:latin typeface="Arial" pitchFamily="34" charset="0"/>
                    <a:cs typeface="Arial" pitchFamily="34" charset="0"/>
                  </a:rPr>
                  <a:t>có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:</a:t>
                </a:r>
              </a:p>
              <a:p>
                <a:pPr marL="0" indent="0">
                  <a:buNone/>
                </a:pPr>
                <a:endParaRPr lang="en-US" sz="20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  <a:cs typeface="Arial" pitchFamily="34" charset="0"/>
                          </a:rPr>
                          <m:t>U</m:t>
                        </m:r>
                        <m:r>
                          <a:rPr lang="en-US" sz="2400">
                            <a:latin typeface="Cambria Math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  <a:cs typeface="Arial" pitchFamily="34" charset="0"/>
                          </a:rPr>
                          <m:t>U</m:t>
                        </m:r>
                        <m:r>
                          <a:rPr lang="en-US" sz="2400">
                            <a:latin typeface="Cambria Math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  <a:cs typeface="Arial" pitchFamily="34" charset="0"/>
                          </a:rPr>
                          <m:t>N</m:t>
                        </m:r>
                        <m:r>
                          <a:rPr lang="en-US" sz="2400">
                            <a:latin typeface="Cambria Math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  <a:cs typeface="Arial" pitchFamily="34" charset="0"/>
                          </a:rPr>
                          <m:t>N</m:t>
                        </m:r>
                        <m:r>
                          <a:rPr lang="en-US" sz="2400">
                            <a:latin typeface="Cambria Math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 =&gt;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dirty="0">
                        <a:latin typeface="Arail"/>
                        <a:cs typeface="Arial" pitchFamily="34" charset="0"/>
                      </a:rPr>
                      <m:t>N</m:t>
                    </m:r>
                    <m:r>
                      <a:rPr lang="en-US" sz="2000">
                        <a:latin typeface="Arail"/>
                        <a:cs typeface="Arial" pitchFamily="34" charset="0"/>
                      </a:rPr>
                      <m:t>1</m:t>
                    </m:r>
                  </m:oMath>
                </a14:m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  <a:cs typeface="Arial" pitchFamily="34" charset="0"/>
                          </a:rPr>
                          <m:t>U</m:t>
                        </m:r>
                        <m:r>
                          <a:rPr lang="en-US" sz="2400">
                            <a:latin typeface="Cambria Math"/>
                            <a:cs typeface="Arial" pitchFamily="34" charset="0"/>
                          </a:rPr>
                          <m:t>1.</m:t>
                        </m:r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  <a:cs typeface="Arial" pitchFamily="34" charset="0"/>
                          </a:rPr>
                          <m:t>N</m:t>
                        </m:r>
                        <m:r>
                          <a:rPr lang="en-US" sz="2400">
                            <a:latin typeface="Cambria Math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  <a:cs typeface="Arial" pitchFamily="34" charset="0"/>
                          </a:rPr>
                          <m:t>U</m:t>
                        </m:r>
                        <m:r>
                          <a:rPr lang="en-US" sz="2400">
                            <a:latin typeface="Cambria Math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400" b="0" i="0" smtClean="0">
                            <a:latin typeface="Cambria Math"/>
                            <a:cs typeface="Arial" pitchFamily="34" charset="0"/>
                          </a:rPr>
                          <m:t>110</m:t>
                        </m:r>
                        <m:r>
                          <a:rPr lang="en-US" sz="2400">
                            <a:latin typeface="Cambria Math"/>
                            <a:cs typeface="Arial" pitchFamily="34" charset="0"/>
                          </a:rPr>
                          <m:t> . </m:t>
                        </m:r>
                        <m:r>
                          <a:rPr lang="en-US" sz="2400" i="1">
                            <a:latin typeface="Cambria Math"/>
                            <a:cs typeface="Arial" pitchFamily="34" charset="0"/>
                          </a:rPr>
                          <m:t>5</m:t>
                        </m:r>
                        <m:r>
                          <a:rPr lang="en-US" sz="2400" b="0" i="1" smtClean="0">
                            <a:latin typeface="Cambria Math"/>
                            <a:cs typeface="Arial" pitchFamily="34" charset="0"/>
                          </a:rPr>
                          <m:t>50</m:t>
                        </m:r>
                      </m:num>
                      <m:den>
                        <m:r>
                          <a:rPr lang="en-US" sz="2400" b="0" i="0" smtClean="0">
                            <a:latin typeface="Cambria Math"/>
                            <a:cs typeface="Arial" pitchFamily="34" charset="0"/>
                          </a:rPr>
                          <m:t>380</m:t>
                        </m:r>
                      </m:den>
                    </m:f>
                  </m:oMath>
                </a14:m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 = 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1900 </a:t>
                </a:r>
                <a:r>
                  <a:rPr lang="en-US" sz="2000" dirty="0" err="1">
                    <a:latin typeface="Arial" pitchFamily="34" charset="0"/>
                    <a:cs typeface="Arial" pitchFamily="34" charset="0"/>
                  </a:rPr>
                  <a:t>vòng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/v</a:t>
                </a:r>
              </a:p>
              <a:p>
                <a:pPr marL="0" indent="0">
                  <a:buNone/>
                </a:pPr>
                <a:endParaRPr lang="en-US" sz="18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371600"/>
                <a:ext cx="9067800" cy="5257800"/>
              </a:xfrm>
              <a:blipFill rotWithShape="1">
                <a:blip r:embed="rId3"/>
                <a:stretch>
                  <a:fillRect l="-672" t="-463" r="-806" b="-64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3730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l"/>
            <a:r>
              <a:rPr lang="en-US" sz="20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I. KHÁI </a:t>
            </a:r>
            <a:r>
              <a:rPr lang="en-US" sz="2000" b="1" u="sng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NIỆm</a:t>
            </a:r>
            <a:r>
              <a:rPr lang="en-US" sz="20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CHUNG VỀ MÁY BIẾN ÁP :</a:t>
            </a:r>
            <a:endParaRPr lang="en-US" sz="2000" b="1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u="sng" dirty="0" smtClean="0">
                <a:latin typeface="Arial" pitchFamily="34" charset="0"/>
                <a:cs typeface="Arial" pitchFamily="34" charset="0"/>
              </a:rPr>
              <a:t>1/ </a:t>
            </a:r>
            <a:r>
              <a:rPr lang="en-US" sz="2400" b="1" u="sng" dirty="0" err="1" smtClean="0">
                <a:latin typeface="Arial" pitchFamily="34" charset="0"/>
                <a:cs typeface="Arial" pitchFamily="34" charset="0"/>
              </a:rPr>
              <a:t>Công</a:t>
            </a:r>
            <a:r>
              <a:rPr lang="en-US" sz="2400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u="sng" dirty="0" err="1" smtClean="0">
                <a:latin typeface="Arial" pitchFamily="34" charset="0"/>
                <a:cs typeface="Arial" pitchFamily="34" charset="0"/>
              </a:rPr>
              <a:t>dụng</a:t>
            </a:r>
            <a:r>
              <a:rPr lang="en-US" sz="2400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u="sng" dirty="0" err="1" smtClean="0">
                <a:latin typeface="Arial" pitchFamily="34" charset="0"/>
                <a:cs typeface="Arial" pitchFamily="34" charset="0"/>
              </a:rPr>
              <a:t>máy</a:t>
            </a:r>
            <a:r>
              <a:rPr lang="en-US" sz="2400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u="sng" dirty="0" err="1" smtClean="0">
                <a:latin typeface="Arial" pitchFamily="34" charset="0"/>
                <a:cs typeface="Arial" pitchFamily="34" charset="0"/>
              </a:rPr>
              <a:t>biến</a:t>
            </a:r>
            <a:r>
              <a:rPr lang="en-US" sz="2400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u="sng" dirty="0" err="1" smtClean="0">
                <a:latin typeface="Arial" pitchFamily="34" charset="0"/>
                <a:cs typeface="Arial" pitchFamily="34" charset="0"/>
              </a:rPr>
              <a:t>áp</a:t>
            </a:r>
            <a:r>
              <a:rPr lang="en-US" sz="2400" b="1" u="sng" dirty="0" smtClean="0">
                <a:latin typeface="Arial" pitchFamily="34" charset="0"/>
                <a:cs typeface="Arial" pitchFamily="34" charset="0"/>
              </a:rPr>
              <a:t> :</a:t>
            </a:r>
          </a:p>
          <a:p>
            <a:pPr marL="0" indent="0">
              <a:buNone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Để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biến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đổi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điện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áp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dòng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điện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xoay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chiều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từ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điện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áp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cao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xuống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điện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áp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thấp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hoặc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ngược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lại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từ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điện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áp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thấp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lên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điện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áp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cao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, ta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dùng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máy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biến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áp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.</a:t>
            </a:r>
          </a:p>
          <a:p>
            <a:pPr marL="0" indent="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Máy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biến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áp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dùng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truyền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tải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phân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phối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điện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năng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.</a:t>
            </a:r>
          </a:p>
          <a:p>
            <a:pPr>
              <a:buFontTx/>
              <a:buChar char="-"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Máy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biến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áp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dùng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kỹ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thuật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điện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tử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.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46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/>
          </a:bodyPr>
          <a:lstStyle/>
          <a:p>
            <a:pPr algn="l"/>
            <a:r>
              <a:rPr lang="en-US" sz="20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I. KHÁI NIỆM CHUNG VỀ MÁY BIẾN ÁP :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u="sng" dirty="0" smtClean="0">
                <a:latin typeface="Arial" pitchFamily="34" charset="0"/>
                <a:cs typeface="Arial" pitchFamily="34" charset="0"/>
              </a:rPr>
              <a:t>2/ </a:t>
            </a:r>
            <a:r>
              <a:rPr lang="en-US" sz="2400" b="1" u="sng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2400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u="sng" dirty="0" err="1" smtClean="0">
                <a:latin typeface="Arial" pitchFamily="34" charset="0"/>
                <a:cs typeface="Arial" pitchFamily="34" charset="0"/>
              </a:rPr>
              <a:t>nghĩa</a:t>
            </a:r>
            <a:r>
              <a:rPr lang="en-US" sz="2400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u="sng" dirty="0" err="1" smtClean="0">
                <a:latin typeface="Arial" pitchFamily="34" charset="0"/>
                <a:cs typeface="Arial" pitchFamily="34" charset="0"/>
              </a:rPr>
              <a:t>máy</a:t>
            </a:r>
            <a:r>
              <a:rPr lang="en-US" sz="2400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u="sng" dirty="0" err="1" smtClean="0">
                <a:latin typeface="Arial" pitchFamily="34" charset="0"/>
                <a:cs typeface="Arial" pitchFamily="34" charset="0"/>
              </a:rPr>
              <a:t>biến</a:t>
            </a:r>
            <a:r>
              <a:rPr lang="en-US" sz="2400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u="sng" dirty="0" err="1" smtClean="0">
                <a:latin typeface="Arial" pitchFamily="34" charset="0"/>
                <a:cs typeface="Arial" pitchFamily="34" charset="0"/>
              </a:rPr>
              <a:t>áp</a:t>
            </a:r>
            <a:r>
              <a:rPr lang="en-US" sz="2400" b="1" u="sng" dirty="0" smtClean="0">
                <a:latin typeface="Arial" pitchFamily="34" charset="0"/>
                <a:cs typeface="Arial" pitchFamily="34" charset="0"/>
              </a:rPr>
              <a:t> :</a:t>
            </a:r>
          </a:p>
          <a:p>
            <a:pPr marL="0" indent="0">
              <a:buNone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bản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vẽ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sơ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đồ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điện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máy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biến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áp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ký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hiệu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như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: </a:t>
            </a:r>
          </a:p>
          <a:p>
            <a:pPr marL="0" indent="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Máy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biến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áp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một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thiết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bị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điện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từ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tĩnh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làm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việc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theo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nguyên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lý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cảm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ứng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điện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từ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Dùng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để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biến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đổi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điện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áp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xoay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chiều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mà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không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thay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đổi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tần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286000"/>
            <a:ext cx="1428750" cy="812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Connector 4"/>
          <p:cNvCxnSpPr>
            <a:stCxn id="2050" idx="3"/>
          </p:cNvCxnSpPr>
          <p:nvPr/>
        </p:nvCxnSpPr>
        <p:spPr>
          <a:xfrm>
            <a:off x="4933950" y="2692213"/>
            <a:ext cx="11620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343150" y="2692213"/>
            <a:ext cx="11620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910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l"/>
            <a:r>
              <a:rPr lang="en-US" sz="20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I. KHÁI NIỆM CHUNG VỀ MÁY BIẾN ÁP :</a:t>
            </a: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458200" cy="5562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u="sng" dirty="0" smtClean="0">
                <a:latin typeface="Arial" pitchFamily="34" charset="0"/>
                <a:cs typeface="Arial" pitchFamily="34" charset="0"/>
              </a:rPr>
              <a:t>3/ </a:t>
            </a:r>
            <a:r>
              <a:rPr lang="en-US" sz="2400" b="1" u="sng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400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u="sng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400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u="sng" dirty="0" err="1" smtClean="0">
                <a:latin typeface="Arial" pitchFamily="34" charset="0"/>
                <a:cs typeface="Arial" pitchFamily="34" charset="0"/>
              </a:rPr>
              <a:t>liệu</a:t>
            </a:r>
            <a:r>
              <a:rPr lang="en-US" sz="2400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u="sng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400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u="sng" dirty="0" err="1" smtClean="0">
                <a:latin typeface="Arial" pitchFamily="34" charset="0"/>
                <a:cs typeface="Arial" pitchFamily="34" charset="0"/>
              </a:rPr>
              <a:t>máy</a:t>
            </a:r>
            <a:r>
              <a:rPr lang="en-US" sz="2400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u="sng" dirty="0" err="1" smtClean="0">
                <a:latin typeface="Arial" pitchFamily="34" charset="0"/>
                <a:cs typeface="Arial" pitchFamily="34" charset="0"/>
              </a:rPr>
              <a:t>biến</a:t>
            </a:r>
            <a:r>
              <a:rPr lang="en-US" sz="2400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u="sng" dirty="0" err="1" smtClean="0">
                <a:latin typeface="Arial" pitchFamily="34" charset="0"/>
                <a:cs typeface="Arial" pitchFamily="34" charset="0"/>
              </a:rPr>
              <a:t>áp</a:t>
            </a:r>
            <a:r>
              <a:rPr lang="en-US" sz="2400" b="1" u="sng" dirty="0" smtClean="0">
                <a:latin typeface="Arial" pitchFamily="34" charset="0"/>
                <a:cs typeface="Arial" pitchFamily="34" charset="0"/>
              </a:rPr>
              <a:t> :</a:t>
            </a:r>
          </a:p>
          <a:p>
            <a:pPr marL="0" indent="0">
              <a:buNone/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a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Điện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áp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mức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:</a:t>
            </a:r>
          </a:p>
          <a:p>
            <a:pPr>
              <a:buFontTx/>
              <a:buChar char="-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Điện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áp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sơ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cấp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mức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nối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nguồn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điện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) </a:t>
            </a:r>
            <a:r>
              <a:rPr lang="en-US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1đm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Tx/>
              <a:buChar char="-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Điện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áp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thứ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cấp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mức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nối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tải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) </a:t>
            </a:r>
            <a:r>
              <a:rPr lang="en-US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2đm . </a:t>
            </a:r>
          </a:p>
          <a:p>
            <a:pPr marL="0" indent="0">
              <a:buNone/>
            </a:pP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b.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Dòng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điện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mức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:</a:t>
            </a:r>
          </a:p>
          <a:p>
            <a:pPr>
              <a:buFontTx/>
              <a:buChar char="-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Dòng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điện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sơ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cấp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mức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1đm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Tx/>
              <a:buChar char="-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Dòng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điện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thứ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cấp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mức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2đm . </a:t>
            </a:r>
          </a:p>
          <a:p>
            <a:pPr marL="0" indent="0">
              <a:buNone/>
            </a:pP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c.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T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ần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mức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: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fđm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( 50 Hz)</a:t>
            </a:r>
          </a:p>
          <a:p>
            <a:pPr marL="0" indent="0"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23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l"/>
            <a:r>
              <a:rPr lang="en-US" sz="20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I. KHÁI NIỆM CHUNG VỀ MÁY BIẾN ÁP :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d.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Công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suất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mức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Sđm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:</a:t>
            </a:r>
          </a:p>
          <a:p>
            <a:pPr marL="0" indent="0">
              <a:buNone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công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suất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toàn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phần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hay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còn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gọi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công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suất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biểu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kiến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.</a:t>
            </a:r>
          </a:p>
          <a:p>
            <a:pPr marL="0" indent="0"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Đơn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vị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Vôn-Ampe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 VA)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hoặc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 KVA) .</a:t>
            </a:r>
          </a:p>
          <a:p>
            <a:pPr marL="0" indent="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            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đm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=  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1đm. 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1đm  = 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2đm. 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2đm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VD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: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máy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biến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áp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dòng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điện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định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mức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sơ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cấp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10A,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điện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áp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sơ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cấp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định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mức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220V.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Tính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công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suất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định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mức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</a:t>
            </a:r>
            <a:r>
              <a:rPr lang="en-US" sz="2000" baseline="-25000" dirty="0" err="1">
                <a:latin typeface="Arial" pitchFamily="34" charset="0"/>
                <a:cs typeface="Arial" pitchFamily="34" charset="0"/>
              </a:rPr>
              <a:t>đm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máy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biến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áp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S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đm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= 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1đm.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1đm = 220 . 10 = 2200 VA = 2,2 KVA .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47800" y="2514600"/>
            <a:ext cx="457200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65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l"/>
            <a:r>
              <a:rPr lang="en-US" sz="20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I. KHÁI NIỆM CHUNG VỀ MÁY BIẾN ÁP :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5344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4/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Phân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loại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máy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biến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áp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: </a:t>
            </a:r>
          </a:p>
          <a:p>
            <a:pPr>
              <a:buFontTx/>
              <a:buChar char="-"/>
            </a:pP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Máy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biến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áp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điện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lực</a:t>
            </a: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(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dùng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truyền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tải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phân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phối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điện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năng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)</a:t>
            </a:r>
          </a:p>
          <a:p>
            <a:pPr>
              <a:buFontTx/>
              <a:buChar char="-"/>
            </a:pPr>
            <a:endParaRPr lang="en-US" sz="20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Máy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biến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áp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ngẫu</a:t>
            </a: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(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Biến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đổi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điện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áp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phạm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vi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nhỏ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)</a:t>
            </a:r>
          </a:p>
          <a:p>
            <a:pPr marL="0" indent="0">
              <a:buNone/>
            </a:pP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-  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Máy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biến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áp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công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suất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nhỏ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(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dùng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gia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đình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) </a:t>
            </a:r>
          </a:p>
          <a:p>
            <a:pPr marL="0" indent="0">
              <a:buNone/>
            </a:pP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Máy biến áp HBA 1-2 Pha - EVN Sài Gòn chuyên cung cấp sản phẩm chính hãng  với số lượng lớ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5995" y="990600"/>
            <a:ext cx="2171700" cy="2171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Phân biệt máy biến áp cách ly và biến áp tự ngẫu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581400"/>
            <a:ext cx="2503170" cy="1695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Bài 46: Máy biến áp một pha - Hoc2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2964" y="4429125"/>
            <a:ext cx="2286000" cy="18764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2706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l"/>
            <a:r>
              <a:rPr lang="en-US" sz="20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I. KHÁI NIỆM CHUNG VỀ MÁY BIẾN ÁP :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5344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4/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Phân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loại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máy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biến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áp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: </a:t>
            </a:r>
          </a:p>
          <a:p>
            <a:pPr>
              <a:buFontTx/>
              <a:buChar char="-"/>
            </a:pP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Máy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biến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áp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thí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nghiệm</a:t>
            </a: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(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dùng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để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thí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nghiệm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điện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áp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cao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)</a:t>
            </a:r>
          </a:p>
          <a:p>
            <a:pPr marL="0" indent="0">
              <a:buNone/>
            </a:pPr>
            <a:endParaRPr lang="en-US" sz="20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Máy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biến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áp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chuyên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dùng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(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Máy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hàn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điện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)</a:t>
            </a:r>
          </a:p>
          <a:p>
            <a:pPr marL="0" indent="0">
              <a:buNone/>
            </a:pP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-  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Máy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biến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áp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đo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lường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 marL="0" indent="0">
              <a:buNone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(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dùng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đồng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hồ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đo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điện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) </a:t>
            </a:r>
          </a:p>
          <a:p>
            <a:pPr marL="0" indent="0">
              <a:buNone/>
            </a:pP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 descr="Mô hình thí nghiệm Máy biến áp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219200"/>
            <a:ext cx="2981325" cy="223583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Cách tăng điện áp ra của máy biến áp. Máy biến áp nâng bước nổi tiếng ...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648200"/>
            <a:ext cx="1895475" cy="189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Phân biệt máy hàn một chiều và máy hàn xoay chiều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6490" y="3455035"/>
            <a:ext cx="2185035" cy="1790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2736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l"/>
            <a:r>
              <a:rPr lang="en-US" sz="20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II. CẤU TẠO MÁY BIẾN ÁP :</a:t>
            </a:r>
            <a:endParaRPr lang="en-US" sz="2000" b="1" u="sng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534400" cy="51355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Máy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biến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áp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gồm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3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bộ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phận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chính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: </a:t>
            </a:r>
          </a:p>
          <a:p>
            <a:pPr marL="0" indent="0"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Lõi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thép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tạo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thành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mạch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từ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khép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kín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dẫn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từ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).</a:t>
            </a:r>
          </a:p>
          <a:p>
            <a:pPr>
              <a:buFontTx/>
              <a:buChar char="-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Bộ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phận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dẫn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điện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Dây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quấn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sơ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cấp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thứ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cấp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).</a:t>
            </a:r>
          </a:p>
          <a:p>
            <a:pPr>
              <a:buFontTx/>
              <a:buChar char="-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Vỏ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máy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.</a:t>
            </a:r>
          </a:p>
          <a:p>
            <a:pPr marL="0" indent="0">
              <a:buNone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Ngoài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còn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phần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cách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điện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đồng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hồ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bộ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phận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điều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chỉnh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bảo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vệ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đèn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báo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….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Cấu tạo máy biến áp 1 ph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886200"/>
            <a:ext cx="3505199" cy="2514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13116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l"/>
            <a:r>
              <a:rPr lang="en-US" sz="20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II. CẤU TẠO MÁY BIẾN ÁP :</a:t>
            </a:r>
            <a:endParaRPr lang="en-US" sz="2000" b="1" u="sng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534400" cy="51355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Lõi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thép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tạo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thành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mạch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từ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khép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kín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(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dẫn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từ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).</a:t>
            </a:r>
          </a:p>
          <a:p>
            <a:pPr marL="0" indent="0"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Lõi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thép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ghép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lại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bằng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những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lá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thép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kỹ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thuật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điện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 Si) .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lá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thép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những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dạng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: I , U , E , O .(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nhằm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chống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lại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dòng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phucô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0" indent="0"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Giải mã ] Máy Biến Áp là gì ? Transformer là gì ? Hướng dẫ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505200"/>
            <a:ext cx="3200400" cy="213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Quấn máy biến áp ~ Mr. Phat Loi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505200"/>
            <a:ext cx="3801110" cy="25050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549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1078</Words>
  <Application>Microsoft Office PowerPoint</Application>
  <PresentationFormat>On-screen Show (4:3)</PresentationFormat>
  <Paragraphs>107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CHỦ ĐỀ </vt:lpstr>
      <vt:lpstr>I. KHÁI NIỆm CHUNG VỀ MÁY BIẾN ÁP :</vt:lpstr>
      <vt:lpstr>I. KHÁI NIỆM CHUNG VỀ MÁY BIẾN ÁP :</vt:lpstr>
      <vt:lpstr>I. KHÁI NIỆM CHUNG VỀ MÁY BIẾN ÁP :</vt:lpstr>
      <vt:lpstr>I. KHÁI NIỆM CHUNG VỀ MÁY BIẾN ÁP :</vt:lpstr>
      <vt:lpstr>I. KHÁI NIỆM CHUNG VỀ MÁY BIẾN ÁP :</vt:lpstr>
      <vt:lpstr>I. KHÁI NIỆM CHUNG VỀ MÁY BIẾN ÁP :</vt:lpstr>
      <vt:lpstr>II. CẤU TẠO MÁY BIẾN ÁP :</vt:lpstr>
      <vt:lpstr>II. CẤU TẠO MÁY BIẾN ÁP :</vt:lpstr>
      <vt:lpstr>II. CẤU TẠO MÁY BIẾN ÁP :</vt:lpstr>
      <vt:lpstr>III. NGUYÊN LÝ LÀM VIỆC CỦA MÁY BIẾN ÁP :</vt:lpstr>
      <vt:lpstr>III. NGUYÊN LÝ LÀM VIỆC CỦA MÁY BIẾN ÁP :</vt:lpstr>
      <vt:lpstr>Bài tập :          k = E1/E2  = U1/U2 = N1/N2 = I2/I1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23</cp:revision>
  <dcterms:created xsi:type="dcterms:W3CDTF">2021-11-11T08:27:13Z</dcterms:created>
  <dcterms:modified xsi:type="dcterms:W3CDTF">2021-11-11T13:33:19Z</dcterms:modified>
</cp:coreProperties>
</file>